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878" y="564"/>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6336169"/>
            <a:ext cx="6858000" cy="2817283"/>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4579144" y="0"/>
            <a:ext cx="2278856" cy="9144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321798" y="4450080"/>
            <a:ext cx="4860036" cy="306832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324788" y="2059749"/>
            <a:ext cx="4860036" cy="23368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AB82550-B342-4746-81EF-D07A07276150}" type="datetimeFigureOut">
              <a:rPr lang="fr-FR" smtClean="0"/>
              <a:pPr/>
              <a:t>14/10/2016</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74C60C0E-98D0-44B9-8C17-C15E1C0AC96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AB82550-B342-4746-81EF-D07A07276150}" type="datetimeFigureOut">
              <a:rPr lang="fr-FR" smtClean="0"/>
              <a:pPr/>
              <a:t>14/10/2016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C60C0E-98D0-44B9-8C17-C15E1C0AC96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6"/>
            <a:ext cx="1543050" cy="780203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342900" y="366186"/>
            <a:ext cx="4514850" cy="780203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AB82550-B342-4746-81EF-D07A07276150}" type="datetimeFigureOut">
              <a:rPr lang="fr-FR" smtClean="0"/>
              <a:pPr/>
              <a:t>14/10/2016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C60C0E-98D0-44B9-8C17-C15E1C0AC96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AB82550-B342-4746-81EF-D07A07276150}" type="datetimeFigureOut">
              <a:rPr lang="fr-FR" smtClean="0"/>
              <a:pPr/>
              <a:t>14/10/2016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C60C0E-98D0-44B9-8C17-C15E1C0AC96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6336169"/>
            <a:ext cx="6858000" cy="2817283"/>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4579144" y="0"/>
            <a:ext cx="2278856" cy="9144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514350" y="4778451"/>
            <a:ext cx="4972050" cy="2435151"/>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14350" y="3314401"/>
            <a:ext cx="4972050" cy="1422251"/>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AB82550-B342-4746-81EF-D07A07276150}" type="datetimeFigureOut">
              <a:rPr lang="fr-FR" smtClean="0"/>
              <a:pPr/>
              <a:t>14/10/2016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C60C0E-98D0-44B9-8C17-C15E1C0AC96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5600700" cy="1524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342900" y="2133602"/>
            <a:ext cx="2743200" cy="6034617"/>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3200400" y="2133602"/>
            <a:ext cx="2743200" cy="6034617"/>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AB82550-B342-4746-81EF-D07A07276150}" type="datetimeFigureOut">
              <a:rPr lang="fr-FR" smtClean="0"/>
              <a:pPr/>
              <a:t>14/10/2016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4C60C0E-98D0-44B9-8C17-C15E1C0AC96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6172200" cy="1524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42901" y="7315200"/>
            <a:ext cx="3030141" cy="11176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3483770" y="7315200"/>
            <a:ext cx="3031331" cy="11176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342901" y="2022550"/>
            <a:ext cx="3030141"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3483770" y="2022550"/>
            <a:ext cx="3031331"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AB82550-B342-4746-81EF-D07A07276150}" type="datetimeFigureOut">
              <a:rPr lang="fr-FR" smtClean="0"/>
              <a:pPr/>
              <a:t>14/10/2016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4C60C0E-98D0-44B9-8C17-C15E1C0AC96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42900" y="365760"/>
            <a:ext cx="5602986" cy="1524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3AB82550-B342-4746-81EF-D07A07276150}" type="datetimeFigureOut">
              <a:rPr lang="fr-FR" smtClean="0"/>
              <a:pPr/>
              <a:t>14/10/2016</a:t>
            </a:fld>
            <a:endParaRPr lang="fr-FR"/>
          </a:p>
        </p:txBody>
      </p:sp>
      <p:sp>
        <p:nvSpPr>
          <p:cNvPr id="8" name="Espace réservé du numéro de diapositive 7"/>
          <p:cNvSpPr>
            <a:spLocks noGrp="1"/>
          </p:cNvSpPr>
          <p:nvPr>
            <p:ph type="sldNum" sz="quarter" idx="11"/>
          </p:nvPr>
        </p:nvSpPr>
        <p:spPr/>
        <p:txBody>
          <a:bodyPr/>
          <a:lstStyle/>
          <a:p>
            <a:fld id="{74C60C0E-98D0-44B9-8C17-C15E1C0AC969}" type="slidenum">
              <a:rPr lang="fr-FR" smtClean="0"/>
              <a:pPr/>
              <a:t>‹N°›</a:t>
            </a:fld>
            <a:endParaRPr lang="fr-FR"/>
          </a:p>
        </p:txBody>
      </p:sp>
      <p:sp>
        <p:nvSpPr>
          <p:cNvPr id="9" name="Espace réservé du pied de page 8"/>
          <p:cNvSpPr>
            <a:spLocks noGrp="1"/>
          </p:cNvSpPr>
          <p:nvPr>
            <p:ph type="ftr" sz="quarter" idx="12"/>
          </p:nvPr>
        </p:nvSpPr>
        <p:spPr/>
        <p:txBody>
          <a:bodyPr/>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AB82550-B342-4746-81EF-D07A07276150}" type="datetimeFigureOut">
              <a:rPr lang="fr-FR" smtClean="0"/>
              <a:pPr/>
              <a:t>14/10/2016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4C60C0E-98D0-44B9-8C17-C15E1C0AC96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1580705"/>
            <a:ext cx="2400300" cy="973667"/>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42900" y="285899"/>
            <a:ext cx="2057400" cy="12192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 y="2641600"/>
            <a:ext cx="5314950" cy="508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AB82550-B342-4746-81EF-D07A07276150}" type="datetimeFigureOut">
              <a:rPr lang="fr-FR" smtClean="0"/>
              <a:pPr/>
              <a:t>14/10/2016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6117336" y="8562754"/>
            <a:ext cx="571500" cy="486833"/>
          </a:xfrm>
        </p:spPr>
        <p:txBody>
          <a:bodyPr/>
          <a:lstStyle/>
          <a:p>
            <a:fld id="{74C60C0E-98D0-44B9-8C17-C15E1C0AC96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167550" y="2274279"/>
            <a:ext cx="2290401" cy="1671744"/>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799221" y="1359876"/>
            <a:ext cx="3086100" cy="54864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4167550" y="3998355"/>
            <a:ext cx="2290400" cy="3551309"/>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342900" y="8562754"/>
            <a:ext cx="1600200" cy="486833"/>
          </a:xfrm>
        </p:spPr>
        <p:txBody>
          <a:bodyPr/>
          <a:lstStyle/>
          <a:p>
            <a:fld id="{3AB82550-B342-4746-81EF-D07A07276150}" type="datetimeFigureOut">
              <a:rPr lang="fr-FR" smtClean="0"/>
              <a:pPr/>
              <a:t>14/10/2016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4C60C0E-98D0-44B9-8C17-C15E1C0AC96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6336169"/>
            <a:ext cx="6858000" cy="2817283"/>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5486400" y="0"/>
            <a:ext cx="1371600" cy="9144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342900" y="366184"/>
            <a:ext cx="5600700" cy="1524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342900" y="2133602"/>
            <a:ext cx="5600700" cy="6034617"/>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342900" y="8562754"/>
            <a:ext cx="1600200" cy="486833"/>
          </a:xfrm>
          <a:prstGeom prst="rect">
            <a:avLst/>
          </a:prstGeom>
        </p:spPr>
        <p:txBody>
          <a:bodyPr vert="horz" bIns="0" anchor="b"/>
          <a:lstStyle>
            <a:lvl1pPr algn="l" eaLnBrk="1" latinLnBrk="0" hangingPunct="1">
              <a:defRPr kumimoji="0" sz="1000">
                <a:solidFill>
                  <a:schemeClr val="tx2">
                    <a:shade val="50000"/>
                  </a:schemeClr>
                </a:solidFill>
              </a:defRPr>
            </a:lvl1pPr>
          </a:lstStyle>
          <a:p>
            <a:fld id="{3AB82550-B342-4746-81EF-D07A07276150}" type="datetimeFigureOut">
              <a:rPr lang="fr-FR" smtClean="0"/>
              <a:pPr/>
              <a:t>14/10/2016</a:t>
            </a:fld>
            <a:endParaRPr lang="fr-FR"/>
          </a:p>
        </p:txBody>
      </p:sp>
      <p:sp>
        <p:nvSpPr>
          <p:cNvPr id="22" name="Espace réservé du pied de page 21"/>
          <p:cNvSpPr>
            <a:spLocks noGrp="1"/>
          </p:cNvSpPr>
          <p:nvPr>
            <p:ph type="ftr" sz="quarter" idx="3"/>
          </p:nvPr>
        </p:nvSpPr>
        <p:spPr>
          <a:xfrm>
            <a:off x="2343150" y="8562754"/>
            <a:ext cx="2171700" cy="486833"/>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FR"/>
          </a:p>
        </p:txBody>
      </p:sp>
      <p:sp>
        <p:nvSpPr>
          <p:cNvPr id="18" name="Espace réservé du numéro de diapositive 17"/>
          <p:cNvSpPr>
            <a:spLocks noGrp="1"/>
          </p:cNvSpPr>
          <p:nvPr>
            <p:ph type="sldNum" sz="quarter" idx="4"/>
          </p:nvPr>
        </p:nvSpPr>
        <p:spPr>
          <a:xfrm>
            <a:off x="6115050" y="8562754"/>
            <a:ext cx="571500" cy="486833"/>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4C60C0E-98D0-44B9-8C17-C15E1C0AC969}"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321798" y="4450080"/>
            <a:ext cx="5051418" cy="3068320"/>
          </a:xfrm>
        </p:spPr>
        <p:txBody>
          <a:bodyPr/>
          <a:lstStyle/>
          <a:p>
            <a:pPr algn="ctr"/>
            <a:r>
              <a:rPr lang="fr-FR" sz="2400" dirty="0" smtClean="0">
                <a:latin typeface="Yu Mincho" pitchFamily="18" charset="-128"/>
                <a:ea typeface="Yu Mincho" pitchFamily="18" charset="-128"/>
              </a:rPr>
              <a:t>Le</a:t>
            </a:r>
            <a:r>
              <a:rPr lang="fr-FR" sz="4000" dirty="0" smtClean="0">
                <a:latin typeface="Yu Mincho" pitchFamily="18" charset="-128"/>
                <a:ea typeface="Yu Mincho" pitchFamily="18" charset="-128"/>
              </a:rPr>
              <a:t> </a:t>
            </a:r>
            <a:r>
              <a:rPr lang="fr-FR" sz="4400" dirty="0" err="1" smtClean="0">
                <a:latin typeface="Yu Mincho" pitchFamily="18" charset="-128"/>
                <a:ea typeface="Yu Mincho" pitchFamily="18" charset="-128"/>
              </a:rPr>
              <a:t>tuto</a:t>
            </a:r>
            <a:r>
              <a:rPr lang="fr-FR" sz="4000" dirty="0" smtClean="0">
                <a:latin typeface="Yu Mincho" pitchFamily="18" charset="-128"/>
                <a:ea typeface="Yu Mincho" pitchFamily="18" charset="-128"/>
              </a:rPr>
              <a:t> </a:t>
            </a:r>
            <a:r>
              <a:rPr lang="fr-FR" sz="2400" dirty="0" smtClean="0">
                <a:latin typeface="Yu Mincho" pitchFamily="18" charset="-128"/>
                <a:ea typeface="Yu Mincho" pitchFamily="18" charset="-128"/>
              </a:rPr>
              <a:t>des</a:t>
            </a:r>
            <a:r>
              <a:rPr lang="fr-FR" sz="4000" dirty="0" smtClean="0">
                <a:latin typeface="Yu Mincho" pitchFamily="18" charset="-128"/>
                <a:ea typeface="Yu Mincho" pitchFamily="18" charset="-128"/>
              </a:rPr>
              <a:t/>
            </a:r>
            <a:br>
              <a:rPr lang="fr-FR" sz="4000" dirty="0" smtClean="0">
                <a:latin typeface="Yu Mincho" pitchFamily="18" charset="-128"/>
                <a:ea typeface="Yu Mincho" pitchFamily="18" charset="-128"/>
              </a:rPr>
            </a:br>
            <a:r>
              <a:rPr lang="fr-FR" sz="4400" dirty="0" smtClean="0">
                <a:latin typeface="Yu Mincho" pitchFamily="18" charset="-128"/>
                <a:ea typeface="Yu Mincho" pitchFamily="18" charset="-128"/>
              </a:rPr>
              <a:t>écrivains publics </a:t>
            </a:r>
            <a:endParaRPr lang="fr-FR" sz="4400" b="1" dirty="0">
              <a:latin typeface="Yu Mincho" pitchFamily="18" charset="-128"/>
              <a:ea typeface="Yu Mincho" pitchFamily="18" charset="-128"/>
            </a:endParaRPr>
          </a:p>
        </p:txBody>
      </p:sp>
      <p:sp>
        <p:nvSpPr>
          <p:cNvPr id="3" name="Sous-titre 2"/>
          <p:cNvSpPr>
            <a:spLocks noGrp="1"/>
          </p:cNvSpPr>
          <p:nvPr>
            <p:ph type="subTitle" idx="1"/>
            <p:custDataLst>
              <p:tags r:id="rId2"/>
            </p:custDataLst>
          </p:nvPr>
        </p:nvSpPr>
        <p:spPr>
          <a:xfrm>
            <a:off x="324788" y="2059749"/>
            <a:ext cx="4860036" cy="1552144"/>
          </a:xfrm>
        </p:spPr>
        <p:txBody>
          <a:bodyPr>
            <a:normAutofit/>
          </a:bodyPr>
          <a:lstStyle/>
          <a:p>
            <a:pPr algn="ctr"/>
            <a:r>
              <a:rPr lang="fr-FR" sz="3200" dirty="0" smtClean="0">
                <a:latin typeface="Yu Mincho" pitchFamily="18" charset="-128"/>
                <a:ea typeface="Yu Mincho" pitchFamily="18" charset="-128"/>
              </a:rPr>
              <a:t>Méthodes &amp; techniques littéraires </a:t>
            </a:r>
            <a:endParaRPr lang="fr-FR" sz="3200" dirty="0">
              <a:latin typeface="Yu Mincho" pitchFamily="18" charset="-128"/>
              <a:ea typeface="Yu Mincho" pitchFamily="18"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custDataLst>
              <p:tags r:id="rId1"/>
            </p:custDataLst>
          </p:nvPr>
        </p:nvSpPr>
        <p:spPr>
          <a:xfrm>
            <a:off x="512676" y="251522"/>
            <a:ext cx="5832648" cy="8771632"/>
          </a:xfrm>
          <a:prstGeom prst="rect">
            <a:avLst/>
          </a:prstGeom>
          <a:noFill/>
        </p:spPr>
        <p:txBody>
          <a:bodyPr wrap="square" rtlCol="0">
            <a:spAutoFit/>
          </a:bodyPr>
          <a:lstStyle/>
          <a:p>
            <a:pPr algn="just"/>
            <a:r>
              <a:rPr lang="fr-FR" sz="2800" dirty="0" smtClean="0">
                <a:latin typeface="Century Schoolbook" pitchFamily="18" charset="0"/>
              </a:rPr>
              <a:t> </a:t>
            </a:r>
          </a:p>
          <a:p>
            <a:pPr algn="just"/>
            <a:r>
              <a:rPr lang="fr-FR" sz="2800" dirty="0" smtClean="0">
                <a:latin typeface="Century Schoolbook" pitchFamily="18" charset="0"/>
              </a:rPr>
              <a:t>   </a:t>
            </a:r>
            <a:r>
              <a:rPr lang="fr-FR" sz="1600" dirty="0" smtClean="0">
                <a:latin typeface="Century Schoolbook" pitchFamily="18" charset="0"/>
              </a:rPr>
              <a:t>Chers écrivains publics, </a:t>
            </a:r>
          </a:p>
          <a:p>
            <a:pPr algn="just"/>
            <a:endParaRPr lang="fr-FR" sz="800" dirty="0" smtClean="0">
              <a:latin typeface="Century Schoolbook" pitchFamily="18" charset="0"/>
            </a:endParaRPr>
          </a:p>
          <a:p>
            <a:pPr algn="just"/>
            <a:r>
              <a:rPr lang="fr-FR" sz="1600" dirty="0" smtClean="0">
                <a:latin typeface="Century Schoolbook" pitchFamily="18" charset="0"/>
              </a:rPr>
              <a:t>     C’est avec un très grand plaisir que je reprends ma plume, désormais tous les vendredis afin de vous proposer quelques minutes de lecture hebdomadaire. Je m’éloignerai cependant de la grammaire </a:t>
            </a:r>
            <a:r>
              <a:rPr lang="fr-FR" sz="1600" dirty="0" smtClean="0">
                <a:latin typeface="Calibri"/>
                <a:cs typeface="Calibri"/>
              </a:rPr>
              <a:t>—</a:t>
            </a:r>
            <a:r>
              <a:rPr lang="fr-FR" sz="1600" dirty="0" smtClean="0">
                <a:latin typeface="Century Schoolbook" pitchFamily="18" charset="0"/>
              </a:rPr>
              <a:t> qui m’est pourtant si chère </a:t>
            </a:r>
            <a:r>
              <a:rPr lang="fr-FR" sz="1600" dirty="0" smtClean="0">
                <a:latin typeface="Calibri"/>
                <a:cs typeface="Calibri"/>
              </a:rPr>
              <a:t>—</a:t>
            </a:r>
            <a:r>
              <a:rPr lang="fr-FR" sz="1600" dirty="0" smtClean="0">
                <a:latin typeface="Century Schoolbook" pitchFamily="18" charset="0"/>
              </a:rPr>
              <a:t> pour approfondir un sujet plus littéraire et qui nous concerne tous, à savoir les méthodes rédactionnelles.  </a:t>
            </a:r>
          </a:p>
          <a:p>
            <a:pPr algn="just"/>
            <a:r>
              <a:rPr lang="fr-FR" sz="1600" dirty="0" smtClean="0">
                <a:latin typeface="Century Schoolbook" pitchFamily="18" charset="0"/>
              </a:rPr>
              <a:t>     Issus de formations et d’expériences professionnelles très variées, nous sommes amenés à rédiger, pour la plupart d’entre nous, tous types d’écrits. Néanmoins, il serait illusoire de croire que nous en maîtrisons parfaitement tous les codes et que nous sommes capables de surfer avec autant d’assurance sur la vague de l’épistolaire administratif et privé que sur celles du biographique et du romanesque. Et, que la lame de l’écriture journalistique, à l’heure du web, emporte l’écrivain public qui survit au rouleau des écritures argumentative ou universitaire à caractère </a:t>
            </a:r>
            <a:r>
              <a:rPr lang="fr-FR" sz="1600" dirty="0" smtClean="0">
                <a:latin typeface="Century Schoolbook" pitchFamily="18" charset="0"/>
              </a:rPr>
              <a:t>scientifique ! </a:t>
            </a:r>
            <a:endParaRPr lang="fr-FR" sz="1600" dirty="0" smtClean="0">
              <a:latin typeface="Century Schoolbook" pitchFamily="18" charset="0"/>
            </a:endParaRPr>
          </a:p>
          <a:p>
            <a:pPr algn="just"/>
            <a:r>
              <a:rPr lang="fr-FR" sz="1600" dirty="0" smtClean="0">
                <a:latin typeface="Century Schoolbook" pitchFamily="18" charset="0"/>
              </a:rPr>
              <a:t>     J’entends déjà la tempête se lever sur vos claviers à la simple évocation de ces genres littéraires si divers. Les lettres s’animent et s’entrechoquent sous vos doigts comme sous l’effet d’une terrible houle. Pourtant Azerty n’a qu’à bien se tenir, car les écrivains publics ne sont pas gens impressionnables aussi </a:t>
            </a:r>
            <a:r>
              <a:rPr lang="fr-FR" sz="1600" dirty="0" smtClean="0">
                <a:latin typeface="Century Schoolbook" pitchFamily="18" charset="0"/>
              </a:rPr>
              <a:t>facilement ! </a:t>
            </a:r>
            <a:r>
              <a:rPr lang="fr-FR" sz="1600" dirty="0" smtClean="0">
                <a:latin typeface="Century Schoolbook" pitchFamily="18" charset="0"/>
              </a:rPr>
              <a:t>Des procédés et des stratégies d’écriture existent pour chacun de ces genres. </a:t>
            </a:r>
          </a:p>
          <a:p>
            <a:pPr algn="just"/>
            <a:r>
              <a:rPr lang="fr-FR" sz="1600" dirty="0" smtClean="0">
                <a:latin typeface="Century Schoolbook" pitchFamily="18" charset="0"/>
              </a:rPr>
              <a:t>     Chaussez vos planches tous les vendredis, chers </a:t>
            </a:r>
            <a:r>
              <a:rPr lang="fr-FR" sz="1600" dirty="0" smtClean="0">
                <a:latin typeface="Century Schoolbook" pitchFamily="18" charset="0"/>
              </a:rPr>
              <a:t>surfeurs </a:t>
            </a:r>
            <a:r>
              <a:rPr lang="fr-FR" sz="1600" dirty="0" smtClean="0">
                <a:latin typeface="Century Schoolbook" pitchFamily="18" charset="0"/>
              </a:rPr>
              <a:t>de la littérature, nous visiterons ensemble des spots techniques, dévalerons les vagues avec méthode pour que vous puissiez écrire chaque jour sans </a:t>
            </a:r>
            <a:r>
              <a:rPr lang="fr-FR" sz="1600" dirty="0" smtClean="0">
                <a:latin typeface="Century Schoolbook" pitchFamily="18" charset="0"/>
              </a:rPr>
              <a:t>écume !</a:t>
            </a:r>
            <a:endParaRPr lang="fr-FR" sz="1600" dirty="0" smtClean="0">
              <a:latin typeface="Century Schoolbook" pitchFamily="18" charset="0"/>
            </a:endParaRPr>
          </a:p>
          <a:p>
            <a:pPr algn="just"/>
            <a:endParaRPr lang="fr-FR" sz="800" dirty="0" smtClean="0">
              <a:latin typeface="Century Schoolbook" pitchFamily="18" charset="0"/>
            </a:endParaRPr>
          </a:p>
          <a:p>
            <a:pPr algn="r"/>
            <a:r>
              <a:rPr lang="fr-FR" sz="1600" dirty="0" smtClean="0">
                <a:latin typeface="Century Schoolbook" pitchFamily="18" charset="0"/>
              </a:rPr>
              <a:t>Sandrine Chevillon</a:t>
            </a:r>
          </a:p>
          <a:p>
            <a:r>
              <a:rPr lang="fr-FR" sz="2800" dirty="0" smtClean="0">
                <a:latin typeface="Century Schoolbook" pitchFamily="18" charset="0"/>
              </a:rPr>
              <a:t> </a:t>
            </a:r>
            <a:endParaRPr lang="fr-FR" sz="2800" dirty="0">
              <a:latin typeface="Century Schoolbook"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512676" y="3899926"/>
            <a:ext cx="4972050" cy="2435151"/>
          </a:xfrm>
        </p:spPr>
        <p:txBody>
          <a:bodyPr/>
          <a:lstStyle/>
          <a:p>
            <a:pPr algn="ctr"/>
            <a:r>
              <a:rPr lang="fr-FR" sz="2400" dirty="0" smtClean="0"/>
              <a:t/>
            </a:r>
            <a:br>
              <a:rPr lang="fr-FR" sz="2400" dirty="0" smtClean="0"/>
            </a:br>
            <a:r>
              <a:rPr lang="fr-FR" sz="2400" dirty="0" smtClean="0"/>
              <a:t/>
            </a:r>
            <a:br>
              <a:rPr lang="fr-FR" sz="2400" dirty="0" smtClean="0"/>
            </a:br>
            <a:r>
              <a:rPr lang="fr-FR" sz="2400" dirty="0" smtClean="0"/>
              <a:t>LE</a:t>
            </a:r>
            <a:r>
              <a:rPr lang="fr-FR" sz="4000" dirty="0" smtClean="0"/>
              <a:t> </a:t>
            </a:r>
            <a:r>
              <a:rPr lang="fr-FR" dirty="0" smtClean="0"/>
              <a:t>TUTO </a:t>
            </a:r>
            <a:r>
              <a:rPr lang="fr-FR" sz="2400" dirty="0" smtClean="0"/>
              <a:t>DES</a:t>
            </a:r>
            <a:r>
              <a:rPr lang="fr-FR" dirty="0" smtClean="0"/>
              <a:t> </a:t>
            </a:r>
            <a:br>
              <a:rPr lang="fr-FR" dirty="0" smtClean="0"/>
            </a:br>
            <a:r>
              <a:rPr lang="fr-FR" dirty="0" smtClean="0">
                <a:latin typeface="Franklin Gothic Book"/>
              </a:rPr>
              <a:t>ÉCRIVAINS PUBLICS</a:t>
            </a:r>
            <a:endParaRPr lang="fr-FR" dirty="0"/>
          </a:p>
        </p:txBody>
      </p:sp>
      <p:sp>
        <p:nvSpPr>
          <p:cNvPr id="3" name="Espace réservé du texte 2"/>
          <p:cNvSpPr>
            <a:spLocks noGrp="1"/>
          </p:cNvSpPr>
          <p:nvPr>
            <p:ph type="body" idx="1"/>
            <p:custDataLst>
              <p:tags r:id="rId2"/>
            </p:custDataLst>
          </p:nvPr>
        </p:nvSpPr>
        <p:spPr>
          <a:xfrm>
            <a:off x="512676" y="1787691"/>
            <a:ext cx="4972050" cy="1824203"/>
          </a:xfrm>
        </p:spPr>
        <p:txBody>
          <a:bodyPr>
            <a:normAutofit fontScale="70000" lnSpcReduction="20000"/>
          </a:bodyPr>
          <a:lstStyle/>
          <a:p>
            <a:pPr algn="ctr">
              <a:lnSpc>
                <a:spcPct val="120000"/>
              </a:lnSpc>
            </a:pPr>
            <a:r>
              <a:rPr lang="fr-FR" sz="3200" b="1" i="1" dirty="0" smtClean="0">
                <a:latin typeface="Yu Gothic Light" pitchFamily="34" charset="-128"/>
                <a:ea typeface="Yu Gothic Light" pitchFamily="34" charset="-128"/>
              </a:rPr>
              <a:t>PRÉFACE, PROLOGUE, PRÉAMBULE, AVERTISSEMENT, AVANT-PROPOS, </a:t>
            </a:r>
          </a:p>
          <a:p>
            <a:pPr algn="ctr"/>
            <a:r>
              <a:rPr lang="fr-FR" sz="3200" b="1" i="1" dirty="0" smtClean="0">
                <a:latin typeface="Yu Gothic Light" pitchFamily="34" charset="-128"/>
                <a:ea typeface="Yu Gothic Light" pitchFamily="34" charset="-128"/>
              </a:rPr>
              <a:t>AVIS AU LECTEUR...</a:t>
            </a:r>
            <a:endParaRPr lang="fr-FR" sz="3200" b="1" dirty="0" smtClean="0">
              <a:latin typeface="Yu Gothic Light" pitchFamily="34" charset="-128"/>
              <a:ea typeface="Yu Gothic Light" pitchFamily="34" charset="-128"/>
            </a:endParaRPr>
          </a:p>
          <a:p>
            <a:pPr algn="ctr"/>
            <a:r>
              <a:rPr lang="fr-FR" sz="3200" b="1" dirty="0" smtClean="0">
                <a:latin typeface="Yu Gothic Light" pitchFamily="34" charset="-128"/>
                <a:ea typeface="Yu Gothic Light" pitchFamily="34" charset="-128"/>
              </a:rPr>
              <a:t>DES DÉBUTS DIFFICILES</a:t>
            </a:r>
            <a:endParaRPr lang="fr-FR" sz="3200" b="1" dirty="0">
              <a:latin typeface="Yu Gothic Light" pitchFamily="34" charset="-128"/>
              <a:ea typeface="Yu Gothic Light"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custDataLst>
              <p:tags r:id="rId1"/>
            </p:custDataLst>
          </p:nvPr>
        </p:nvSpPr>
        <p:spPr/>
        <p:txBody>
          <a:bodyPr/>
          <a:lstStyle/>
          <a:p>
            <a:pPr algn="ctr"/>
            <a:r>
              <a:rPr lang="fr-FR" dirty="0" smtClean="0">
                <a:solidFill>
                  <a:srgbClr val="FFFF00"/>
                </a:solidFill>
              </a:rPr>
              <a:t>Mise en situation </a:t>
            </a:r>
            <a:endParaRPr lang="fr-FR" dirty="0">
              <a:solidFill>
                <a:srgbClr val="FFFF00"/>
              </a:solidFill>
            </a:endParaRPr>
          </a:p>
        </p:txBody>
      </p:sp>
      <p:sp>
        <p:nvSpPr>
          <p:cNvPr id="3" name="Espace réservé du contenu 2"/>
          <p:cNvSpPr>
            <a:spLocks noGrp="1"/>
          </p:cNvSpPr>
          <p:nvPr>
            <p:ph idx="1"/>
            <p:custDataLst>
              <p:tags r:id="rId2"/>
            </p:custDataLst>
          </p:nvPr>
        </p:nvSpPr>
        <p:spPr>
          <a:xfrm>
            <a:off x="342900" y="2339752"/>
            <a:ext cx="5600700" cy="5828467"/>
          </a:xfrm>
        </p:spPr>
        <p:txBody>
          <a:bodyPr>
            <a:normAutofit fontScale="77500" lnSpcReduction="20000"/>
          </a:bodyPr>
          <a:lstStyle/>
          <a:p>
            <a:pPr marL="0" lvl="8" indent="0" algn="just">
              <a:spcBef>
                <a:spcPts val="0"/>
              </a:spcBef>
              <a:buNone/>
            </a:pPr>
            <a:r>
              <a:rPr lang="fr-FR" sz="2800" dirty="0" smtClean="0"/>
              <a:t>     Vous venez d’écrire un livre pour l’un de vos clients ou de terminer votre premier ouvrage personnel, vient désormais le temps de la préparation du manuscrit en vue de l’éditer.</a:t>
            </a:r>
          </a:p>
          <a:p>
            <a:pPr marL="0" lvl="8" indent="0" algn="just">
              <a:spcBef>
                <a:spcPts val="0"/>
              </a:spcBef>
              <a:buNone/>
            </a:pPr>
            <a:endParaRPr lang="fr-FR" sz="1000" dirty="0" smtClean="0"/>
          </a:p>
          <a:p>
            <a:pPr marL="0" lvl="8" indent="0" algn="just">
              <a:spcBef>
                <a:spcPts val="0"/>
              </a:spcBef>
              <a:buNone/>
            </a:pPr>
            <a:r>
              <a:rPr lang="fr-FR" sz="2800" dirty="0" smtClean="0"/>
              <a:t>     Avant d’envisager la mise en page définitive de votre ouvrage, un dernier exercice d’écriture vous incombe. Il s’agit en effet d’agrémenter le début de votre volume, quel qu’en soit le genre littéraire, de quelques pages que vous intitulerez « préface », « prologue », « préambule », « avertissement », « avant-propos » ou encore </a:t>
            </a:r>
            <a:r>
              <a:rPr lang="fr-FR" sz="2800" dirty="0" smtClean="0"/>
              <a:t>«</a:t>
            </a:r>
            <a:r>
              <a:rPr lang="fr-FR" sz="2800" dirty="0" smtClean="0"/>
              <a:t> avis au lecteur », selon ce qu’elles contiendront. </a:t>
            </a:r>
          </a:p>
          <a:p>
            <a:pPr marL="0" lvl="8" indent="0" algn="just">
              <a:spcBef>
                <a:spcPts val="0"/>
              </a:spcBef>
              <a:buNone/>
            </a:pPr>
            <a:endParaRPr lang="fr-FR" sz="800" dirty="0" smtClean="0"/>
          </a:p>
          <a:p>
            <a:pPr marL="0" lvl="8" indent="0" algn="just">
              <a:spcBef>
                <a:spcPts val="0"/>
              </a:spcBef>
              <a:buNone/>
            </a:pPr>
            <a:endParaRPr lang="fr-FR" sz="1000" dirty="0" smtClean="0"/>
          </a:p>
          <a:p>
            <a:pPr marL="0" lvl="8" indent="0" algn="just">
              <a:spcBef>
                <a:spcPts val="0"/>
              </a:spcBef>
              <a:buNone/>
            </a:pPr>
            <a:r>
              <a:rPr lang="fr-FR" sz="2800" dirty="0" smtClean="0"/>
              <a:t>     Il serait bien malheureux de faire un faux-pas dès le commencement. Examinons attentivement le champ de nos possibilités.  </a:t>
            </a:r>
            <a:endParaRPr lang="fr-FR" dirty="0" smtClean="0"/>
          </a:p>
          <a:p>
            <a:pPr algn="just">
              <a:buNone/>
            </a:pPr>
            <a:endParaRPr lang="fr-F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42900" y="366184"/>
            <a:ext cx="5600700" cy="965456"/>
          </a:xfrm>
        </p:spPr>
        <p:txBody>
          <a:bodyPr/>
          <a:lstStyle/>
          <a:p>
            <a:pPr algn="ctr"/>
            <a:r>
              <a:rPr lang="fr-FR" dirty="0" smtClean="0">
                <a:solidFill>
                  <a:srgbClr val="FFFF00"/>
                </a:solidFill>
              </a:rPr>
              <a:t>Brèves définitions</a:t>
            </a:r>
            <a:r>
              <a:rPr lang="fr-FR" dirty="0" smtClean="0"/>
              <a:t> </a:t>
            </a:r>
            <a:endParaRPr lang="fr-FR" dirty="0"/>
          </a:p>
        </p:txBody>
      </p:sp>
      <p:sp>
        <p:nvSpPr>
          <p:cNvPr id="3" name="Espace réservé du contenu 2"/>
          <p:cNvSpPr>
            <a:spLocks noGrp="1"/>
          </p:cNvSpPr>
          <p:nvPr>
            <p:ph idx="1"/>
            <p:custDataLst>
              <p:tags r:id="rId2"/>
            </p:custDataLst>
          </p:nvPr>
        </p:nvSpPr>
        <p:spPr>
          <a:xfrm>
            <a:off x="350658" y="1403648"/>
            <a:ext cx="5948418" cy="6418661"/>
          </a:xfrm>
        </p:spPr>
        <p:txBody>
          <a:bodyPr>
            <a:noAutofit/>
          </a:bodyPr>
          <a:lstStyle/>
          <a:p>
            <a:pPr algn="just"/>
            <a:r>
              <a:rPr lang="fr-FR" sz="1400" b="1" u="sng" dirty="0" smtClean="0"/>
              <a:t>Le </a:t>
            </a:r>
            <a:r>
              <a:rPr lang="fr-FR" sz="1400" b="1" u="sng" dirty="0" smtClean="0"/>
              <a:t>préambule</a:t>
            </a:r>
            <a:r>
              <a:rPr lang="fr-FR" sz="1400" b="1" dirty="0" smtClean="0"/>
              <a:t> </a:t>
            </a:r>
            <a:r>
              <a:rPr lang="fr-FR" sz="1400" dirty="0" smtClean="0"/>
              <a:t>: </a:t>
            </a:r>
            <a:r>
              <a:rPr lang="fr-FR" sz="1400" dirty="0" smtClean="0">
                <a:cs typeface="Arial"/>
              </a:rPr>
              <a:t>Étymologiquement issu du bas latin</a:t>
            </a:r>
            <a:r>
              <a:rPr lang="fr-FR" sz="1400" i="1" dirty="0" smtClean="0">
                <a:cs typeface="Arial"/>
              </a:rPr>
              <a:t> </a:t>
            </a:r>
            <a:r>
              <a:rPr lang="fr-FR" sz="1400" i="1" dirty="0" err="1" smtClean="0">
                <a:cs typeface="Arial"/>
              </a:rPr>
              <a:t>praeambulus</a:t>
            </a:r>
            <a:r>
              <a:rPr lang="fr-FR" sz="1400" dirty="0" smtClean="0">
                <a:cs typeface="Arial"/>
              </a:rPr>
              <a:t>, il signifie littéralement « qui marche devant, qui précède ». Placé en tête d’un texte légal ou officiel (constitution, charte, ordonnance, acte législatif…), le préambule en expose les motifs et l’objet. Il n’a donc pas lieu d’être devant un roman, une biographie ou un texte dramatique.  </a:t>
            </a:r>
            <a:endParaRPr lang="fr-FR" sz="1400" dirty="0" smtClean="0"/>
          </a:p>
          <a:p>
            <a:pPr algn="just"/>
            <a:r>
              <a:rPr lang="fr-FR" sz="1400" b="1" u="sng" dirty="0" smtClean="0"/>
              <a:t>Le </a:t>
            </a:r>
            <a:r>
              <a:rPr lang="fr-FR" sz="1400" b="1" u="sng" dirty="0" smtClean="0"/>
              <a:t>prologue</a:t>
            </a:r>
            <a:r>
              <a:rPr lang="fr-FR" sz="1400" dirty="0" smtClean="0"/>
              <a:t> : </a:t>
            </a:r>
            <a:r>
              <a:rPr lang="fr-FR" sz="1400" dirty="0" smtClean="0"/>
              <a:t>Historiquement, le terme est issu du théâtre de l’antiquité grecque dans lequel il désigne la partie de la pièce, précédant l’entrée du chœur, où l’on exposait le sujet. Dans une œuvre dramatique </a:t>
            </a:r>
            <a:r>
              <a:rPr lang="fr-FR" sz="1400" dirty="0" smtClean="0"/>
              <a:t>(c’est-à-dire une </a:t>
            </a:r>
            <a:r>
              <a:rPr lang="fr-FR" sz="1400" dirty="0" smtClean="0"/>
              <a:t>pièce de théâtre), il permet de situer les personnages et l’action. Par extension aux autres genres littéraires, il s’agit d’une introduction visant à présenter des événements antérieurs à l’action abordée dans l’ouvrage. </a:t>
            </a:r>
          </a:p>
          <a:p>
            <a:pPr algn="just"/>
            <a:r>
              <a:rPr lang="fr-FR" sz="1400" b="1" u="sng" dirty="0" smtClean="0"/>
              <a:t>La </a:t>
            </a:r>
            <a:r>
              <a:rPr lang="fr-FR" sz="1400" b="1" u="sng" dirty="0" smtClean="0"/>
              <a:t>préface</a:t>
            </a:r>
            <a:r>
              <a:rPr lang="fr-FR" sz="1400" dirty="0" smtClean="0"/>
              <a:t> : </a:t>
            </a:r>
            <a:r>
              <a:rPr lang="fr-FR" sz="1400" dirty="0" smtClean="0">
                <a:latin typeface="Arial"/>
                <a:cs typeface="Arial"/>
              </a:rPr>
              <a:t>É</a:t>
            </a:r>
            <a:r>
              <a:rPr lang="fr-FR" sz="1400" dirty="0" smtClean="0"/>
              <a:t>tymologiquement, cela provient du latin classique </a:t>
            </a:r>
            <a:r>
              <a:rPr lang="fr-FR" sz="1400" i="1" dirty="0" err="1" smtClean="0"/>
              <a:t>praefatio</a:t>
            </a:r>
            <a:r>
              <a:rPr lang="fr-FR" sz="1400" dirty="0" smtClean="0"/>
              <a:t> signifiant littéralement « action de parler d’abord ». Ce texte présente et recommande l’ouvrage au lecteur, il en précise éventuellement les intentions et peut également développer des idées plus générales.  </a:t>
            </a:r>
          </a:p>
          <a:p>
            <a:pPr algn="just"/>
            <a:r>
              <a:rPr lang="fr-FR" sz="1400" b="1" u="sng" dirty="0" smtClean="0"/>
              <a:t>L’avertissement</a:t>
            </a:r>
            <a:r>
              <a:rPr lang="fr-FR" sz="1400" dirty="0" smtClean="0"/>
              <a:t> : </a:t>
            </a:r>
            <a:r>
              <a:rPr lang="fr-FR" sz="1400" dirty="0" smtClean="0"/>
              <a:t>Dès le XIV</a:t>
            </a:r>
            <a:r>
              <a:rPr lang="fr-FR" sz="1400" baseline="30000" dirty="0" smtClean="0"/>
              <a:t>e</a:t>
            </a:r>
            <a:r>
              <a:rPr lang="fr-FR" sz="1400" dirty="0" smtClean="0"/>
              <a:t> siècle, le philosophe Oresme définit l’avertissement comme une « petite préface pour attirer l’attention sur quelques points particuliers d’un ouvrage ». Nous nous conformerons à cette interprétation toujours d’actualité. </a:t>
            </a:r>
          </a:p>
          <a:p>
            <a:pPr algn="just"/>
            <a:r>
              <a:rPr lang="fr-FR" sz="1400" b="1" u="sng" dirty="0" smtClean="0"/>
              <a:t>L’avis au lecteur</a:t>
            </a:r>
            <a:r>
              <a:rPr lang="fr-FR" sz="1400" dirty="0" smtClean="0"/>
              <a:t> n’est autre qu’une courte préface où l’auteur ou l’éditeur s’adresse au lecteur. Pour éviter toute confusion, il semble préférable de réserver ce titre aux propos de l’éditeur.</a:t>
            </a:r>
          </a:p>
          <a:p>
            <a:pPr algn="just"/>
            <a:r>
              <a:rPr lang="fr-FR" sz="1400" b="1" u="sng" dirty="0" smtClean="0"/>
              <a:t>L’avant-propos</a:t>
            </a:r>
            <a:r>
              <a:rPr lang="fr-FR" sz="1400" dirty="0" smtClean="0"/>
              <a:t> : </a:t>
            </a:r>
            <a:r>
              <a:rPr lang="fr-FR" sz="1400" dirty="0" smtClean="0"/>
              <a:t>Usuellement, il s’agit d’une courte introduction, généralement rédigée par l’auteur sur le contenu, la portée, le dessein poursuivi et l’usage qu’il faut faire de l’ouvrage. Toutefois cette locution, quelque peu désuète, possède une connotation péjorative signalée par certains dictionnaires, </a:t>
            </a:r>
            <a:r>
              <a:rPr lang="fr-FR" sz="1400" dirty="0" smtClean="0"/>
              <a:t>dont</a:t>
            </a:r>
            <a:r>
              <a:rPr lang="fr-FR" sz="1400" dirty="0" smtClean="0"/>
              <a:t> </a:t>
            </a:r>
            <a:r>
              <a:rPr lang="fr-FR" sz="1400" dirty="0" smtClean="0"/>
              <a:t>le </a:t>
            </a:r>
            <a:r>
              <a:rPr lang="fr-FR" sz="1400" i="1" dirty="0" smtClean="0"/>
              <a:t>Trésor de la langue française</a:t>
            </a:r>
            <a:r>
              <a:rPr lang="fr-FR" sz="1400" dirty="0" smtClean="0"/>
              <a:t>. </a:t>
            </a:r>
            <a:endParaRPr lang="fr-FR"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FR" dirty="0" smtClean="0">
                <a:solidFill>
                  <a:srgbClr val="FFFF00"/>
                </a:solidFill>
              </a:rPr>
              <a:t>Ce qu’il faut retenir</a:t>
            </a:r>
            <a:endParaRPr lang="fr-FR" dirty="0">
              <a:solidFill>
                <a:srgbClr val="FFFF00"/>
              </a:solidFill>
            </a:endParaRPr>
          </a:p>
        </p:txBody>
      </p:sp>
      <p:sp>
        <p:nvSpPr>
          <p:cNvPr id="3" name="Espace réservé du contenu 2"/>
          <p:cNvSpPr>
            <a:spLocks noGrp="1"/>
          </p:cNvSpPr>
          <p:nvPr>
            <p:ph idx="1"/>
            <p:custDataLst>
              <p:tags r:id="rId2"/>
            </p:custDataLst>
          </p:nvPr>
        </p:nvSpPr>
        <p:spPr/>
        <p:txBody>
          <a:bodyPr>
            <a:normAutofit fontScale="47500" lnSpcReduction="20000"/>
          </a:bodyPr>
          <a:lstStyle/>
          <a:p>
            <a:pPr marL="0" algn="just">
              <a:buNone/>
            </a:pPr>
            <a:r>
              <a:rPr lang="fr-FR" dirty="0" smtClean="0"/>
              <a:t>     Vous l’aurez compris, chers écrivains publics, certaines de ces définitions se recoupent, voire se chevauchent dans un flou plus ou moins artistique. Si le </a:t>
            </a:r>
            <a:r>
              <a:rPr lang="fr-FR" i="1" dirty="0" smtClean="0"/>
              <a:t>préambule</a:t>
            </a:r>
            <a:r>
              <a:rPr lang="fr-FR" dirty="0" smtClean="0"/>
              <a:t> et le </a:t>
            </a:r>
            <a:r>
              <a:rPr lang="fr-FR" i="1" dirty="0" smtClean="0"/>
              <a:t>prologue</a:t>
            </a:r>
            <a:r>
              <a:rPr lang="fr-FR" dirty="0" smtClean="0"/>
              <a:t> sont à réserver à des situations bien précises, il n’en pas va pas de même en ce qui concerne </a:t>
            </a:r>
            <a:r>
              <a:rPr lang="fr-FR" dirty="0" smtClean="0"/>
              <a:t>l’</a:t>
            </a:r>
            <a:r>
              <a:rPr lang="fr-FR" i="1" dirty="0" smtClean="0"/>
              <a:t>avertissement</a:t>
            </a:r>
            <a:r>
              <a:rPr lang="fr-FR" dirty="0" smtClean="0"/>
              <a:t>, l’</a:t>
            </a:r>
            <a:r>
              <a:rPr lang="fr-FR" i="1" dirty="0" smtClean="0"/>
              <a:t>avant-propos</a:t>
            </a:r>
            <a:r>
              <a:rPr lang="fr-FR" dirty="0" smtClean="0"/>
              <a:t> et l’</a:t>
            </a:r>
            <a:r>
              <a:rPr lang="fr-FR" i="1" dirty="0" smtClean="0"/>
              <a:t>avis au lecteur</a:t>
            </a:r>
            <a:r>
              <a:rPr lang="fr-FR" dirty="0" smtClean="0"/>
              <a:t> qui semblent être synonymes de </a:t>
            </a:r>
            <a:r>
              <a:rPr lang="fr-FR" i="1" dirty="0" smtClean="0"/>
              <a:t>préface</a:t>
            </a:r>
            <a:r>
              <a:rPr lang="fr-FR" dirty="0" smtClean="0"/>
              <a:t>. </a:t>
            </a:r>
          </a:p>
          <a:p>
            <a:pPr marL="0" algn="just">
              <a:buNone/>
            </a:pPr>
            <a:r>
              <a:rPr lang="fr-FR" dirty="0" smtClean="0"/>
              <a:t>     Nous veillerons toutefois à ne pas omettre la connotation péjorative du vieillissant </a:t>
            </a:r>
            <a:r>
              <a:rPr lang="fr-FR" i="1" dirty="0" smtClean="0"/>
              <a:t>avant-propos</a:t>
            </a:r>
            <a:r>
              <a:rPr lang="fr-FR" dirty="0" smtClean="0"/>
              <a:t> et, de ce fait, nous n’utiliserons cette locution qu’avec </a:t>
            </a:r>
            <a:r>
              <a:rPr lang="fr-FR" dirty="0" smtClean="0"/>
              <a:t>parcimonie, car </a:t>
            </a:r>
            <a:r>
              <a:rPr lang="fr-FR" dirty="0" smtClean="0"/>
              <a:t>nous nous soucions au plus haut point de modernité. De plus, il est très peu probable que nous souhaitions initier un ouvrage sur une quelconque note négative. </a:t>
            </a:r>
          </a:p>
          <a:p>
            <a:pPr marL="0" algn="just">
              <a:buNone/>
            </a:pPr>
            <a:r>
              <a:rPr lang="fr-FR" dirty="0" smtClean="0"/>
              <a:t>     Par ailleurs, et à la seule fin d’établir une distinction, il paraît judicieux que l’</a:t>
            </a:r>
            <a:r>
              <a:rPr lang="fr-FR" i="1" dirty="0" smtClean="0"/>
              <a:t>avis au lecteur</a:t>
            </a:r>
            <a:r>
              <a:rPr lang="fr-FR" dirty="0" smtClean="0"/>
              <a:t> soit le fait de l’éditeur. Si l’auteur veut en faire un, il pourra se contenter d’un </a:t>
            </a:r>
            <a:r>
              <a:rPr lang="fr-FR" i="1" dirty="0" smtClean="0"/>
              <a:t>avertissement</a:t>
            </a:r>
            <a:r>
              <a:rPr lang="fr-FR" dirty="0" smtClean="0"/>
              <a:t>. </a:t>
            </a:r>
          </a:p>
          <a:p>
            <a:pPr marL="0" algn="just">
              <a:buNone/>
            </a:pPr>
            <a:r>
              <a:rPr lang="fr-FR" dirty="0" smtClean="0"/>
              <a:t>     Pour ce qui est de la différence entre </a:t>
            </a:r>
            <a:r>
              <a:rPr lang="fr-FR" i="1" dirty="0" smtClean="0"/>
              <a:t>avertissement</a:t>
            </a:r>
            <a:r>
              <a:rPr lang="fr-FR" dirty="0" smtClean="0"/>
              <a:t> et </a:t>
            </a:r>
            <a:r>
              <a:rPr lang="fr-FR" i="1" dirty="0" smtClean="0"/>
              <a:t>préface</a:t>
            </a:r>
            <a:r>
              <a:rPr lang="fr-FR" dirty="0" smtClean="0"/>
              <a:t>, nous pouvons la résumer à </a:t>
            </a:r>
            <a:r>
              <a:rPr lang="fr-FR" dirty="0" smtClean="0"/>
              <a:t>cela : </a:t>
            </a:r>
            <a:r>
              <a:rPr lang="fr-FR" dirty="0" smtClean="0"/>
              <a:t>le premier est plus court que la seconde. Mais la limite est plus que subjective entre l’un et l’autre. Aussi nous autoriserons-nous à les considérer comme synonymes, bien que le sens usuel du terme </a:t>
            </a:r>
            <a:r>
              <a:rPr lang="fr-FR" i="1" dirty="0" smtClean="0"/>
              <a:t>avertissement</a:t>
            </a:r>
            <a:r>
              <a:rPr lang="fr-FR" dirty="0" smtClean="0"/>
              <a:t> dénote une certaine idée d’autorité coercitive, dimension, vous en conviendrez, peu encourageante pour le lecteur. </a:t>
            </a:r>
          </a:p>
          <a:p>
            <a:pPr marL="0" algn="just">
              <a:buNone/>
            </a:pPr>
            <a:endParaRPr lang="fr-FR" dirty="0" smtClean="0"/>
          </a:p>
          <a:p>
            <a:pPr marL="0" algn="just">
              <a:buNone/>
            </a:pPr>
            <a:r>
              <a:rPr lang="fr-FR" dirty="0" smtClean="0"/>
              <a:t>« Celui qui a commencé a fait la moitié de la besogne », écrivit Horace dans ses </a:t>
            </a:r>
            <a:r>
              <a:rPr lang="fr-FR" i="1" dirty="0" smtClean="0"/>
              <a:t>Épîtres</a:t>
            </a:r>
            <a:r>
              <a:rPr lang="fr-FR" dirty="0" smtClean="0"/>
              <a:t>. L’autre moitié consistera, vendredi prochain, à étudier dans le détail les techniques de rédaction de la préface.  </a:t>
            </a:r>
          </a:p>
          <a:p>
            <a:pPr marL="0" algn="just">
              <a:buNone/>
            </a:pPr>
            <a:endParaRPr lang="fr-FR" dirty="0" smtClean="0"/>
          </a:p>
          <a:p>
            <a:pPr marL="0" algn="r">
              <a:buNone/>
            </a:pPr>
            <a:endParaRPr lang="fr-FR" dirty="0" smtClean="0"/>
          </a:p>
          <a:p>
            <a:pPr marL="0" algn="r">
              <a:buNone/>
            </a:pPr>
            <a:r>
              <a:rPr lang="fr-FR" dirty="0" smtClean="0"/>
              <a:t>Sandrine Chevillon</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echniqu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607</TotalTime>
  <Words>457</Words>
  <Application>Microsoft Office PowerPoint</Application>
  <PresentationFormat>Affichage à l'écran (4:3)</PresentationFormat>
  <Paragraphs>40</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Technique</vt:lpstr>
      <vt:lpstr>Le tuto des écrivains publics </vt:lpstr>
      <vt:lpstr>Diapositive 2</vt:lpstr>
      <vt:lpstr>  LE TUTO DES  ÉCRIVAINS PUBLICS</vt:lpstr>
      <vt:lpstr>Mise en situation </vt:lpstr>
      <vt:lpstr>Brèves définitions </vt:lpstr>
      <vt:lpstr>Ce qu’il faut retenir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 &amp; Méthodo</dc:title>
  <dc:creator>sandrine chevillon</dc:creator>
  <cp:lastModifiedBy>Sandrine</cp:lastModifiedBy>
  <cp:revision>45</cp:revision>
  <dcterms:created xsi:type="dcterms:W3CDTF">2016-09-16T07:16:16Z</dcterms:created>
  <dcterms:modified xsi:type="dcterms:W3CDTF">2016-10-14T19:49:38Z</dcterms:modified>
</cp:coreProperties>
</file>